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1"/>
  </p:notesMasterIdLst>
  <p:sldIdLst>
    <p:sldId id="256" r:id="rId2"/>
    <p:sldId id="294" r:id="rId3"/>
    <p:sldId id="257" r:id="rId4"/>
    <p:sldId id="260" r:id="rId5"/>
    <p:sldId id="261" r:id="rId6"/>
    <p:sldId id="293" r:id="rId7"/>
    <p:sldId id="262" r:id="rId8"/>
    <p:sldId id="259" r:id="rId9"/>
    <p:sldId id="271" r:id="rId10"/>
    <p:sldId id="270" r:id="rId11"/>
    <p:sldId id="265" r:id="rId12"/>
    <p:sldId id="276" r:id="rId13"/>
    <p:sldId id="273" r:id="rId14"/>
    <p:sldId id="269" r:id="rId15"/>
    <p:sldId id="278" r:id="rId16"/>
    <p:sldId id="274" r:id="rId17"/>
    <p:sldId id="277" r:id="rId18"/>
    <p:sldId id="279" r:id="rId19"/>
    <p:sldId id="285" r:id="rId20"/>
    <p:sldId id="282" r:id="rId21"/>
    <p:sldId id="283" r:id="rId22"/>
    <p:sldId id="295" r:id="rId23"/>
    <p:sldId id="296" r:id="rId24"/>
    <p:sldId id="275" r:id="rId25"/>
    <p:sldId id="281" r:id="rId26"/>
    <p:sldId id="280" r:id="rId27"/>
    <p:sldId id="286" r:id="rId28"/>
    <p:sldId id="284" r:id="rId29"/>
    <p:sldId id="288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580"/>
    <p:restoredTop sz="96327"/>
  </p:normalViewPr>
  <p:slideViewPr>
    <p:cSldViewPr snapToGrid="0" snapToObjects="1">
      <p:cViewPr varScale="1">
        <p:scale>
          <a:sx n="116" d="100"/>
          <a:sy n="116" d="100"/>
        </p:scale>
        <p:origin x="224" y="2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18B663-862C-7140-94FD-7F3FFB934AA0}" type="datetimeFigureOut">
              <a:rPr lang="en-US" smtClean="0"/>
              <a:t>3/30/22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0E9F3C-4AA2-094F-A8F7-7FB5438CF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0671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52C80-44E5-DF4E-A84F-08D3195AA8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3D9FE7-C832-2248-9CF4-58B8CBCA90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135D60-2574-EB4E-943D-07A712A7D2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9A1CA-C582-1C4F-9654-1B9C044B2506}" type="datetimeFigureOut">
              <a:rPr lang="en-US" smtClean="0"/>
              <a:t>3/30/22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65D7DC-FA85-3341-9829-CB094C08DC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2DF0CD-DF1E-9E4D-9A6C-27F60B3ED5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5A8EB0-70D3-7245-9FBE-B1CA7BEB64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2059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20962-3168-4845-92EE-19828AB29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80449D2-005E-7C42-8D8F-0A052CD67D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D92A73-2245-A94E-AD04-6563D2132F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9A1CA-C582-1C4F-9654-1B9C044B2506}" type="datetimeFigureOut">
              <a:rPr lang="en-US" smtClean="0"/>
              <a:t>3/30/22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68EDDC-8DD3-244A-9A66-5DCA8267E2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5ABB00-E77D-E143-A6EA-6EFF94B8F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5A8EB0-70D3-7245-9FBE-B1CA7BEB64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076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8BB7641-5EC9-C240-8FA3-871C325059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6EA70D-6C71-1B4B-AAA2-01E0AD94BA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34C4AA-A445-194B-A88D-60391E35A5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9A1CA-C582-1C4F-9654-1B9C044B2506}" type="datetimeFigureOut">
              <a:rPr lang="en-US" smtClean="0"/>
              <a:t>3/30/22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4D5155-838B-D64D-A2C2-879A4CA460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FA8B42-C88C-6047-9A4A-D9CCED0CAC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5A8EB0-70D3-7245-9FBE-B1CA7BEB64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4356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6463B-7DFB-0C4D-8A68-9DE983E57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FE4E69-B5F8-1F44-8A70-55388451D3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8338C1-3C60-8743-B7A7-5133981545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9A1CA-C582-1C4F-9654-1B9C044B2506}" type="datetimeFigureOut">
              <a:rPr lang="en-US" smtClean="0"/>
              <a:t>3/30/22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9B365F-0428-9D46-92AF-8C87BC905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4C23A3-79DB-6B48-A622-DDB7E63D8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5A8EB0-70D3-7245-9FBE-B1CA7BEB64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4906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59511-9535-664E-A204-F539075664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0A37F5-6390-2045-8DC4-DD86E4E66A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9FC2BB-CB60-C94E-B93A-6D90D3D430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9A1CA-C582-1C4F-9654-1B9C044B2506}" type="datetimeFigureOut">
              <a:rPr lang="en-US" smtClean="0"/>
              <a:t>3/30/22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0A081A-7992-A74A-918A-21F1F7174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096E5B-6C72-8C45-AFC6-E9EB36579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5A8EB0-70D3-7245-9FBE-B1CA7BEB64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0362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51A44B-5342-0E44-B03E-9C26D66B5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F90AB6-5676-6244-9518-C35EC4477D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15F762-7616-644E-9278-2264734561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5636F5-33E8-0640-AA7F-99A48D3636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9A1CA-C582-1C4F-9654-1B9C044B2506}" type="datetimeFigureOut">
              <a:rPr lang="en-US" smtClean="0"/>
              <a:t>3/30/22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181019-2437-AE4A-A780-B17CCF9129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94D237-5CC6-3A49-9C10-9D32C37AE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5A8EB0-70D3-7245-9FBE-B1CA7BEB64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7156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A69C8-8BC8-5E45-8CEC-BFC08D9099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177A07-EEAE-2A46-A4C7-FD0289C154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9905DB-53F2-434A-82A0-50DBC62C2B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0C074C7-FA5C-984D-886D-DA7C790D18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3C8C482-15F6-B347-8E1D-F9D92A7FCFF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87FB8E7-212A-124C-9929-8EE54FD449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9A1CA-C582-1C4F-9654-1B9C044B2506}" type="datetimeFigureOut">
              <a:rPr lang="en-US" smtClean="0"/>
              <a:t>3/30/22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31FE214-49CF-EB4A-9760-2909BDDFE4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2F73A94-E320-8945-8D09-3DE3E1E904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5A8EB0-70D3-7245-9FBE-B1CA7BEB64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1120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463B97-335C-9D45-8D11-97E0B9B1A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8DCDEA6-C4C3-9141-BF9C-1E03539A67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9A1CA-C582-1C4F-9654-1B9C044B2506}" type="datetimeFigureOut">
              <a:rPr lang="en-US" smtClean="0"/>
              <a:t>3/30/22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DA41B9-6C92-3B4B-8094-2769D52CD2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2B402A-F360-C342-B280-67E6D3D919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5A8EB0-70D3-7245-9FBE-B1CA7BEB64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2971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E25F24B-CEC0-944B-8570-0668BC79A3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9A1CA-C582-1C4F-9654-1B9C044B2506}" type="datetimeFigureOut">
              <a:rPr lang="en-US" smtClean="0"/>
              <a:t>3/30/22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1E8F7F2-3599-064A-92DA-2218670338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1074D5-B2FC-5546-B868-20FB68BC4C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5A8EB0-70D3-7245-9FBE-B1CA7BEB64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1178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A6AC6-41EF-AD4B-A24B-39AF3DB545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4A65AD-C59E-9640-8AE4-318214851C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CC045F-263E-D147-8C15-58EAB1BAE3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1A4484-D650-8047-B02F-8F4E4B3731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9A1CA-C582-1C4F-9654-1B9C044B2506}" type="datetimeFigureOut">
              <a:rPr lang="en-US" smtClean="0"/>
              <a:t>3/30/22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D917CF-3CA1-5F4B-B81F-EF77D4B436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52822F-05DC-8F44-8D19-16300E0E68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5A8EB0-70D3-7245-9FBE-B1CA7BEB64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1886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3FAB4-75CF-6045-BEC3-71678BE51F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F55EC16-F362-FD4C-9C1E-FFE3DCEB15B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8CA017-EC94-C846-A42B-13A41C6381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485F48-0BF5-2E41-933D-BD54C71A99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9A1CA-C582-1C4F-9654-1B9C044B2506}" type="datetimeFigureOut">
              <a:rPr lang="en-US" smtClean="0"/>
              <a:t>3/30/22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966462-C906-CB49-B6DF-F92D5D0E0E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D79E01-EA3A-2241-AE9E-71002BAE37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5A8EB0-70D3-7245-9FBE-B1CA7BEB64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19848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FAE9ABF-9AD2-5840-BC6A-3120CC2A64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BC9F4A-6663-DC40-AAE3-26409F84BC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DEDCE5-AB1C-CD44-8C27-AAB76EBA422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09A1CA-C582-1C4F-9654-1B9C044B2506}" type="datetimeFigureOut">
              <a:rPr lang="en-US" smtClean="0"/>
              <a:t>3/30/22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12506E-B0A0-CA4A-BC37-564D6BB044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D1C656-C776-974A-8E8B-90D8696B66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5A8EB0-70D3-7245-9FBE-B1CA7BEB64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4563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observablehq.com/@stwind/latent-flowers-gande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poloclub.github.io/ganlab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poloclub.github.io/ganlab/" TargetMode="External"/><Relationship Id="rId2" Type="http://schemas.openxmlformats.org/officeDocument/2006/relationships/hyperlink" Target="https://colab.research.google.com/github/harskish/ganspace/blob/master/notebooks/Ganspace_colab.ipynb#scrollTo=dDbfx6e09dTX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j.mp/cam2head" TargetMode="External"/><Relationship Id="rId4" Type="http://schemas.openxmlformats.org/officeDocument/2006/relationships/hyperlink" Target="https://ganpaint.io/demo/?project=church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903.04411" TargetMode="External"/><Relationship Id="rId7" Type="http://schemas.openxmlformats.org/officeDocument/2006/relationships/image" Target="../media/image13.gif"/><Relationship Id="rId2" Type="http://schemas.openxmlformats.org/officeDocument/2006/relationships/hyperlink" Target="https://arxiv.org/abs/1904.02201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gif"/><Relationship Id="rId5" Type="http://schemas.openxmlformats.org/officeDocument/2006/relationships/hyperlink" Target="https://compvis.github.io/taming-transformers/" TargetMode="External"/><Relationship Id="rId4" Type="http://schemas.openxmlformats.org/officeDocument/2006/relationships/hyperlink" Target="https://github.com/harskish/ganspace" TargetMode="Externa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.nvidia.com/maxine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openai/dall-e%20/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NVlabs/ffhq-dataset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sites.research.google/tonetransfer" TargetMode="External"/><Relationship Id="rId2" Type="http://schemas.openxmlformats.org/officeDocument/2006/relationships/hyperlink" Target="https://hai-gen2021.github.io/progra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0628FE-E67D-7841-A6DE-C961263EC27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Generative Models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B9FE827-A98F-D545-9E99-2E9C89EC53B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7661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BE13BC-BDAC-F741-BADD-57353656B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Ideas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78F646-0744-B14E-BD69-A823ABBBF3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Real things occupy a tiny portion of the space of all possible things.</a:t>
            </a:r>
          </a:p>
          <a:p>
            <a:pPr lvl="1"/>
            <a:r>
              <a:rPr lang="en-US" dirty="0"/>
              <a:t>Images, sentences, sounds, etc.</a:t>
            </a:r>
          </a:p>
          <a:p>
            <a:pPr lvl="1"/>
            <a:r>
              <a:rPr lang="en-US" dirty="0"/>
              <a:t>We can describe that tiny space as a </a:t>
            </a:r>
            <a:r>
              <a:rPr lang="en-US" i="1" dirty="0"/>
              <a:t>distribution</a:t>
            </a:r>
            <a:endParaRPr lang="en-US" dirty="0"/>
          </a:p>
          <a:p>
            <a:r>
              <a:rPr lang="en-US" dirty="0"/>
              <a:t>We can compose learned functions in various ways to model that distribution</a:t>
            </a:r>
          </a:p>
        </p:txBody>
      </p:sp>
    </p:spTree>
    <p:extLst>
      <p:ext uri="{BB962C8B-B14F-4D97-AF65-F5344CB8AC3E}">
        <p14:creationId xmlns:p14="http://schemas.microsoft.com/office/powerpoint/2010/main" val="40655166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ED1040-4E01-8C44-A832-DE73F1D5AB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Real things occupy a tiny portion of the space of all possible things.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8181A3-EAB7-4D41-97D0-E85B701FB9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Natural images are a small subset of all possible images </a:t>
            </a:r>
          </a:p>
        </p:txBody>
      </p:sp>
    </p:spTree>
    <p:extLst>
      <p:ext uri="{BB962C8B-B14F-4D97-AF65-F5344CB8AC3E}">
        <p14:creationId xmlns:p14="http://schemas.microsoft.com/office/powerpoint/2010/main" val="5786741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2FF8CD-EB4D-704C-BA44-26B93B90D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Generator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EDED86-2FD5-DB41-B55C-7877DD8F66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235C58A-AAE3-0E43-A096-908423E065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40569"/>
            <a:ext cx="12192000" cy="436413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C49EE18-20DC-1547-A212-294C1B5B59B3}"/>
              </a:ext>
            </a:extLst>
          </p:cNvPr>
          <p:cNvSpPr/>
          <p:nvPr/>
        </p:nvSpPr>
        <p:spPr>
          <a:xfrm>
            <a:off x="0" y="6488668"/>
            <a:ext cx="70385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introtodeeplearning.com</a:t>
            </a:r>
            <a:r>
              <a:rPr lang="en-US" dirty="0"/>
              <a:t>/slides/6S191_MIT_DeepLearning_L4.pdf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96B0AD-9F72-DD4F-B219-54DEBCF35918}"/>
              </a:ext>
            </a:extLst>
          </p:cNvPr>
          <p:cNvSpPr txBox="1"/>
          <p:nvPr/>
        </p:nvSpPr>
        <p:spPr>
          <a:xfrm>
            <a:off x="1722303" y="6118152"/>
            <a:ext cx="87473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Demo: </a:t>
            </a:r>
            <a:r>
              <a:rPr lang="en-US" dirty="0">
                <a:hlinkClick r:id="rId3"/>
              </a:rPr>
              <a:t>https://observablehq.com/@stwind/latent-flowers-ganden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74691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D1F90-E90D-0E4E-80B8-E17964B3E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compose functions to model distributions?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81EA4E-7B8B-DF42-AC3C-226D350E89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how do we train those functions??</a:t>
            </a:r>
          </a:p>
        </p:txBody>
      </p:sp>
    </p:spTree>
    <p:extLst>
      <p:ext uri="{BB962C8B-B14F-4D97-AF65-F5344CB8AC3E}">
        <p14:creationId xmlns:p14="http://schemas.microsoft.com/office/powerpoint/2010/main" val="966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A66E0-8126-A747-B508-6F9E65BF5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Ways of modeling distributions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BD4622-68A9-594C-9427-6B6E93DC40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Single decisions (</a:t>
            </a:r>
            <a:r>
              <a:rPr lang="en-US" dirty="0" err="1"/>
              <a:t>softmax</a:t>
            </a:r>
            <a:r>
              <a:rPr lang="en-US" dirty="0"/>
              <a:t> classifier)</a:t>
            </a:r>
          </a:p>
          <a:p>
            <a:endParaRPr lang="en-US" dirty="0"/>
          </a:p>
          <a:p>
            <a:r>
              <a:rPr lang="en-US" dirty="0"/>
              <a:t>Sequential decisions (autoregressive)</a:t>
            </a:r>
          </a:p>
          <a:p>
            <a:endParaRPr lang="en-US" dirty="0"/>
          </a:p>
          <a:p>
            <a:r>
              <a:rPr lang="en-US" dirty="0"/>
              <a:t>Latent variables</a:t>
            </a:r>
          </a:p>
          <a:p>
            <a:endParaRPr lang="en-US" dirty="0"/>
          </a:p>
          <a:p>
            <a:r>
              <a:rPr lang="en-US" dirty="0"/>
              <a:t>Diffusion-based</a:t>
            </a:r>
          </a:p>
        </p:txBody>
      </p:sp>
    </p:spTree>
    <p:extLst>
      <p:ext uri="{BB962C8B-B14F-4D97-AF65-F5344CB8AC3E}">
        <p14:creationId xmlns:p14="http://schemas.microsoft.com/office/powerpoint/2010/main" val="24130856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2FF8CD-EB4D-704C-BA44-26B93B90D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Generative Adversarial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EDED86-2FD5-DB41-B55C-7877DD8F66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755F34-9E29-FD49-B6D2-F64706545A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1437560"/>
            <a:ext cx="10515600" cy="473825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B6158B2-8A54-CB4D-BB1B-DDAB4B9AD2FF}"/>
              </a:ext>
            </a:extLst>
          </p:cNvPr>
          <p:cNvSpPr/>
          <p:nvPr/>
        </p:nvSpPr>
        <p:spPr>
          <a:xfrm>
            <a:off x="4655541" y="6310751"/>
            <a:ext cx="288091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Try it at </a:t>
            </a:r>
            <a:r>
              <a:rPr lang="en-US" sz="3200" dirty="0" err="1">
                <a:hlinkClick r:id="rId3"/>
              </a:rPr>
              <a:t>GANLab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8797430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D1F90-E90D-0E4E-80B8-E17964B3E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Autoencoder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82CB8F-0B5D-FC48-9DB8-A8FA685A73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107D3EE-5117-684E-A955-520850F5B319}"/>
              </a:ext>
            </a:extLst>
          </p:cNvPr>
          <p:cNvSpPr/>
          <p:nvPr/>
        </p:nvSpPr>
        <p:spPr>
          <a:xfrm>
            <a:off x="0" y="6488668"/>
            <a:ext cx="70385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introtodeeplearning.com</a:t>
            </a:r>
            <a:r>
              <a:rPr lang="en-US" dirty="0"/>
              <a:t>/slides/6S191_MIT_DeepLearning_L4.pdf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D40C16-7BA0-AF4E-8302-4DF37874C8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48100"/>
            <a:ext cx="12192000" cy="3161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DFA80FE-3927-2747-AF00-FC25EB09D8DB}"/>
              </a:ext>
            </a:extLst>
          </p:cNvPr>
          <p:cNvSpPr txBox="1"/>
          <p:nvPr/>
        </p:nvSpPr>
        <p:spPr>
          <a:xfrm>
            <a:off x="2883049" y="5009900"/>
            <a:ext cx="20483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Encoder </a:t>
            </a:r>
            <a:r>
              <a:rPr lang="en-US" sz="3600" b="1" dirty="0"/>
              <a:t>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2699E8-2667-AE49-9DCD-A87CC92F796B}"/>
              </a:ext>
            </a:extLst>
          </p:cNvPr>
          <p:cNvSpPr txBox="1"/>
          <p:nvPr/>
        </p:nvSpPr>
        <p:spPr>
          <a:xfrm>
            <a:off x="7207624" y="5009900"/>
            <a:ext cx="21605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Decoder </a:t>
            </a:r>
            <a:r>
              <a:rPr lang="en-US" sz="3600" b="1" dirty="0"/>
              <a:t>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A365E0-3B5F-6A48-B50A-542FE5D580D3}"/>
              </a:ext>
            </a:extLst>
          </p:cNvPr>
          <p:cNvSpPr txBox="1"/>
          <p:nvPr/>
        </p:nvSpPr>
        <p:spPr>
          <a:xfrm>
            <a:off x="3907208" y="1400062"/>
            <a:ext cx="4191789" cy="4616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none" lIns="182880" tIns="91440" rIns="182880" bIns="91440" rtlCol="0">
            <a:spAutoFit/>
          </a:bodyPr>
          <a:lstStyle/>
          <a:p>
            <a:r>
              <a:rPr lang="en-US" b="1" dirty="0"/>
              <a:t>Reconstruction Loss</a:t>
            </a:r>
            <a:r>
              <a:rPr lang="en-US" dirty="0"/>
              <a:t>: output minus input</a:t>
            </a:r>
          </a:p>
        </p:txBody>
      </p:sp>
      <p:cxnSp>
        <p:nvCxnSpPr>
          <p:cNvPr id="10" name="Elbow Connector 9">
            <a:extLst>
              <a:ext uri="{FF2B5EF4-FFF2-40B4-BE49-F238E27FC236}">
                <a16:creationId xmlns:a16="http://schemas.microsoft.com/office/drawing/2014/main" id="{C5EF688A-3184-F24B-8AC3-5C75CD0AE31D}"/>
              </a:ext>
            </a:extLst>
          </p:cNvPr>
          <p:cNvCxnSpPr>
            <a:endCxn id="7" idx="1"/>
          </p:cNvCxnSpPr>
          <p:nvPr/>
        </p:nvCxnSpPr>
        <p:spPr>
          <a:xfrm flipV="1">
            <a:off x="1258645" y="1630895"/>
            <a:ext cx="2648563" cy="864880"/>
          </a:xfrm>
          <a:prstGeom prst="bentConnector3">
            <a:avLst>
              <a:gd name="adj1" fmla="val 342"/>
            </a:avLst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Elbow Connector 12">
            <a:extLst>
              <a:ext uri="{FF2B5EF4-FFF2-40B4-BE49-F238E27FC236}">
                <a16:creationId xmlns:a16="http://schemas.microsoft.com/office/drawing/2014/main" id="{13C54AF5-BA65-6346-BEBC-C4B8149DDFC2}"/>
              </a:ext>
            </a:extLst>
          </p:cNvPr>
          <p:cNvCxnSpPr>
            <a:cxnSpLocks/>
            <a:endCxn id="7" idx="3"/>
          </p:cNvCxnSpPr>
          <p:nvPr/>
        </p:nvCxnSpPr>
        <p:spPr>
          <a:xfrm rot="10800000">
            <a:off x="8098998" y="1630896"/>
            <a:ext cx="2948965" cy="864885"/>
          </a:xfrm>
          <a:prstGeom prst="bentConnector3">
            <a:avLst>
              <a:gd name="adj1" fmla="val -122"/>
            </a:avLst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13100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D1F90-E90D-0E4E-80B8-E17964B3E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Swapping Autoencoder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82CB8F-0B5D-FC48-9DB8-A8FA685A73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107D3EE-5117-684E-A955-520850F5B319}"/>
              </a:ext>
            </a:extLst>
          </p:cNvPr>
          <p:cNvSpPr/>
          <p:nvPr/>
        </p:nvSpPr>
        <p:spPr>
          <a:xfrm>
            <a:off x="0" y="6488668"/>
            <a:ext cx="43152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taesung.me</a:t>
            </a:r>
            <a:r>
              <a:rPr lang="en-US" dirty="0"/>
              <a:t>/</a:t>
            </a:r>
            <a:r>
              <a:rPr lang="en-US" dirty="0" err="1"/>
              <a:t>SwappingAutoencoder</a:t>
            </a:r>
            <a:r>
              <a:rPr lang="en-US" dirty="0"/>
              <a:t>/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5CE55540-C59D-AA4A-A5B7-CF5373FD97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52511" y="1409339"/>
            <a:ext cx="7098462" cy="4767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23029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3C98D-924B-7746-95E5-38B9AFE44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U-Net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8D71B1-FFA2-1248-BF7B-1D75502AC5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6756185E-B515-B34F-B308-27B6B8FC5C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81150" y="1604963"/>
            <a:ext cx="90297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29B535A-4B9B-7248-A7B6-E5C4C4B3E53A}"/>
              </a:ext>
            </a:extLst>
          </p:cNvPr>
          <p:cNvSpPr/>
          <p:nvPr/>
        </p:nvSpPr>
        <p:spPr>
          <a:xfrm>
            <a:off x="0" y="6211669"/>
            <a:ext cx="865548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commons.wikimedia.org</a:t>
            </a:r>
            <a:r>
              <a:rPr lang="en-US" dirty="0"/>
              <a:t>/wiki/File:Example_architecture_of_U-Net_for_producing_k_256-by-256_image_masks_for_a_256-by-256_RGB_image.png</a:t>
            </a:r>
          </a:p>
        </p:txBody>
      </p:sp>
    </p:spTree>
    <p:extLst>
      <p:ext uri="{BB962C8B-B14F-4D97-AF65-F5344CB8AC3E}">
        <p14:creationId xmlns:p14="http://schemas.microsoft.com/office/powerpoint/2010/main" val="2326083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03C2BE-92E6-2748-AFFE-858B22435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CycleGAN</a:t>
            </a:r>
            <a:r>
              <a:rPr lang="en-US" dirty="0"/>
              <a:t> (image &lt;-&gt; image)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4F914F-D090-3A48-B323-5655D78EFD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E3390D-E625-2E4D-B407-E3C1CD4438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8450" y="1538352"/>
            <a:ext cx="9055100" cy="44577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7522124-9BBF-A149-B254-3327D9076F2B}"/>
              </a:ext>
            </a:extLst>
          </p:cNvPr>
          <p:cNvSpPr/>
          <p:nvPr/>
        </p:nvSpPr>
        <p:spPr>
          <a:xfrm>
            <a:off x="0" y="6492875"/>
            <a:ext cx="56504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www.tensorflow.org</a:t>
            </a:r>
            <a:r>
              <a:rPr lang="en-US" dirty="0"/>
              <a:t>/tutorials/generative/</a:t>
            </a:r>
            <a:r>
              <a:rPr lang="en-US" dirty="0" err="1"/>
              <a:t>cyclegan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47130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6200AC-6B4B-834B-8F0C-7C608AD1D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Links to have open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231FEC-430B-234D-AED0-88BF5810B8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GANSpace</a:t>
            </a:r>
            <a:endParaRPr lang="en-US" dirty="0"/>
          </a:p>
          <a:p>
            <a:r>
              <a:rPr lang="en-US" dirty="0">
                <a:hlinkClick r:id="rId3"/>
              </a:rPr>
              <a:t>GAN Lab</a:t>
            </a:r>
            <a:endParaRPr lang="en-US" dirty="0"/>
          </a:p>
          <a:p>
            <a:r>
              <a:rPr lang="en-US" dirty="0">
                <a:hlinkClick r:id="rId4"/>
              </a:rPr>
              <a:t>GANpaint</a:t>
            </a:r>
            <a:endParaRPr lang="en-US" dirty="0"/>
          </a:p>
          <a:p>
            <a:r>
              <a:rPr lang="en-US" dirty="0">
                <a:hlinkClick r:id="rId5"/>
              </a:rPr>
              <a:t>https://j.mp/cam2head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95345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A024BC-C4C5-714B-81F7-EBE2C627B3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 don’t need all this for a simple deepfake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EE5DBC-40BA-6F4D-9CF4-886521399C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290" name="Picture 2" descr="A schematic representation of the proposed motion transfer framework for image animation">
            <a:extLst>
              <a:ext uri="{FF2B5EF4-FFF2-40B4-BE49-F238E27FC236}">
                <a16:creationId xmlns:a16="http://schemas.microsoft.com/office/drawing/2014/main" id="{2AE10B11-DA91-E643-9E7D-1BF1D4F1A9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3255" y="1544211"/>
            <a:ext cx="11465490" cy="3769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7B99BF9-805E-FE42-ABD8-9B50A924B373}"/>
              </a:ext>
            </a:extLst>
          </p:cNvPr>
          <p:cNvSpPr/>
          <p:nvPr/>
        </p:nvSpPr>
        <p:spPr>
          <a:xfrm>
            <a:off x="7799644" y="6480535"/>
            <a:ext cx="43923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Demo: 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eyaler</a:t>
            </a:r>
            <a:r>
              <a:rPr lang="en-US" dirty="0"/>
              <a:t>/avatars4all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F76DECE-09CF-1C42-9B76-28D605956DCF}"/>
              </a:ext>
            </a:extLst>
          </p:cNvPr>
          <p:cNvSpPr/>
          <p:nvPr/>
        </p:nvSpPr>
        <p:spPr>
          <a:xfrm>
            <a:off x="13053" y="6480535"/>
            <a:ext cx="60829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aliaksandrsiarohin.github.io</a:t>
            </a:r>
            <a:r>
              <a:rPr lang="en-US" dirty="0"/>
              <a:t>/first-order-model-website/</a:t>
            </a:r>
          </a:p>
        </p:txBody>
      </p:sp>
    </p:spTree>
    <p:extLst>
      <p:ext uri="{BB962C8B-B14F-4D97-AF65-F5344CB8AC3E}">
        <p14:creationId xmlns:p14="http://schemas.microsoft.com/office/powerpoint/2010/main" val="20198981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548EB-AAE6-0845-B8A4-B9F47E6C0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Many other creative approaches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1BA600-BF05-B94B-95D9-3D5DEAEDBA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r>
              <a:rPr lang="en-US" dirty="0"/>
              <a:t>Learning to draw an image stroke-by-stroke</a:t>
            </a:r>
          </a:p>
          <a:p>
            <a:pPr lvl="1"/>
            <a:r>
              <a:rPr lang="en-US" dirty="0" err="1"/>
              <a:t>PaintBot</a:t>
            </a:r>
            <a:r>
              <a:rPr lang="en-US" dirty="0"/>
              <a:t> / </a:t>
            </a:r>
            <a:r>
              <a:rPr lang="en-US" dirty="0">
                <a:hlinkClick r:id="rId2"/>
              </a:rPr>
              <a:t>https://arxiv.org/abs/1904.02201</a:t>
            </a:r>
            <a:endParaRPr lang="en-US" dirty="0"/>
          </a:p>
          <a:p>
            <a:pPr lvl="1"/>
            <a:r>
              <a:rPr lang="en-US" dirty="0"/>
              <a:t>Model-based RL: </a:t>
            </a:r>
            <a:r>
              <a:rPr lang="en-US" dirty="0">
                <a:hlinkClick r:id="rId3"/>
              </a:rPr>
              <a:t>https://arxiv.org/abs/1903.04411</a:t>
            </a:r>
            <a:endParaRPr lang="en-US" dirty="0"/>
          </a:p>
          <a:p>
            <a:r>
              <a:rPr lang="en-US" dirty="0"/>
              <a:t>Interactive image editing (</a:t>
            </a:r>
            <a:r>
              <a:rPr lang="en-US" dirty="0" err="1"/>
              <a:t>GANPaint</a:t>
            </a:r>
            <a:r>
              <a:rPr lang="en-US" dirty="0"/>
              <a:t>)</a:t>
            </a:r>
          </a:p>
          <a:p>
            <a:r>
              <a:rPr lang="en-US" dirty="0"/>
              <a:t>Controls (e.g., </a:t>
            </a:r>
            <a:r>
              <a:rPr lang="en-US" dirty="0" err="1">
                <a:hlinkClick r:id="rId4"/>
              </a:rPr>
              <a:t>GANSpace</a:t>
            </a:r>
            <a:r>
              <a:rPr lang="en-US" dirty="0"/>
              <a:t>)</a:t>
            </a:r>
          </a:p>
          <a:p>
            <a:r>
              <a:rPr lang="en-US" dirty="0"/>
              <a:t>Use a sequence model (Transformers)</a:t>
            </a:r>
          </a:p>
          <a:p>
            <a:pPr lvl="1"/>
            <a:r>
              <a:rPr lang="en-US" dirty="0">
                <a:hlinkClick r:id="rId5"/>
              </a:rPr>
              <a:t>https://compvis.github.io/taming-transformers/</a:t>
            </a:r>
            <a:endParaRPr lang="en-US" dirty="0"/>
          </a:p>
          <a:p>
            <a:r>
              <a:rPr lang="en-US" dirty="0"/>
              <a:t>Neural Rendering (</a:t>
            </a:r>
            <a:r>
              <a:rPr lang="en-US" dirty="0" err="1"/>
              <a:t>NeRF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/Kai-46/</a:t>
            </a:r>
            <a:r>
              <a:rPr lang="en-US" dirty="0" err="1"/>
              <a:t>nerfplusplus</a:t>
            </a:r>
            <a:endParaRPr lang="en-US" dirty="0"/>
          </a:p>
          <a:p>
            <a:pPr lvl="1"/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yenchenlin</a:t>
            </a:r>
            <a:r>
              <a:rPr lang="en-US" dirty="0"/>
              <a:t>/awesome-</a:t>
            </a:r>
            <a:r>
              <a:rPr lang="en-US" dirty="0" err="1"/>
              <a:t>NeRF</a:t>
            </a:r>
            <a:endParaRPr lang="en-US" dirty="0"/>
          </a:p>
        </p:txBody>
      </p:sp>
      <p:pic>
        <p:nvPicPr>
          <p:cNvPr id="13314" name="Picture 2" descr="Demo">
            <a:extLst>
              <a:ext uri="{FF2B5EF4-FFF2-40B4-BE49-F238E27FC236}">
                <a16:creationId xmlns:a16="http://schemas.microsoft.com/office/drawing/2014/main" id="{18A28E4A-9D7C-7B49-AA12-FF69C69C95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754302" y="132557"/>
            <a:ext cx="3251200" cy="325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>
            <a:extLst>
              <a:ext uri="{FF2B5EF4-FFF2-40B4-BE49-F238E27FC236}">
                <a16:creationId xmlns:a16="http://schemas.microsoft.com/office/drawing/2014/main" id="{0DD6CF2E-C0A5-1F45-AF8B-4E1CF732AD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28000" y="4597400"/>
            <a:ext cx="4064000" cy="226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5473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7B01E-57FB-4B4D-A332-B7782B9E0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9518B0-97DD-CE45-8F61-CCC0D55E2E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Video conferencing</a:t>
            </a:r>
          </a:p>
          <a:p>
            <a:pPr lvl="1"/>
            <a:r>
              <a:rPr lang="en-US" dirty="0"/>
              <a:t>Background segmentation (e.g., virtual backgrounds)</a:t>
            </a:r>
          </a:p>
          <a:p>
            <a:pPr lvl="1"/>
            <a:r>
              <a:rPr lang="en-US" dirty="0"/>
              <a:t>regenerate the face on the client side (e.g., </a:t>
            </a:r>
            <a:r>
              <a:rPr lang="en-US" dirty="0">
                <a:hlinkClick r:id="rId2"/>
              </a:rPr>
              <a:t>NVIDIA Maxine</a:t>
            </a:r>
            <a:r>
              <a:rPr lang="en-US" dirty="0"/>
              <a:t>)</a:t>
            </a:r>
          </a:p>
          <a:p>
            <a:r>
              <a:rPr lang="en-US" dirty="0"/>
              <a:t>Sim2real: train robots in simulations that perform well in real world</a:t>
            </a:r>
          </a:p>
          <a:p>
            <a:r>
              <a:rPr lang="en-US" dirty="0"/>
              <a:t>Super-resolution, image/sound restoration</a:t>
            </a:r>
          </a:p>
          <a:p>
            <a:r>
              <a:rPr lang="en-US" dirty="0"/>
              <a:t>Inpainting: remove distracting objects (now in Photoshop)</a:t>
            </a:r>
          </a:p>
          <a:p>
            <a:r>
              <a:rPr lang="en-US" dirty="0"/>
              <a:t>Anomaly detection (e.g., tumor detection)</a:t>
            </a:r>
          </a:p>
          <a:p>
            <a:r>
              <a:rPr lang="en-US" dirty="0"/>
              <a:t>Causal inference</a:t>
            </a:r>
          </a:p>
        </p:txBody>
      </p:sp>
    </p:spTree>
    <p:extLst>
      <p:ext uri="{BB962C8B-B14F-4D97-AF65-F5344CB8AC3E}">
        <p14:creationId xmlns:p14="http://schemas.microsoft.com/office/powerpoint/2010/main" val="5524453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2F7219-8952-F949-AC73-8A21BB63B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Practical tips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9E538B-BA73-9C4B-9A7F-19BF73C977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pre-trained models</a:t>
            </a:r>
          </a:p>
          <a:p>
            <a:r>
              <a:rPr lang="en-US" dirty="0"/>
              <a:t>Use battle-tested </a:t>
            </a:r>
            <a:r>
              <a:rPr lang="en-US" dirty="0" err="1"/>
              <a:t>codeStart</a:t>
            </a:r>
            <a:r>
              <a:rPr lang="en-US" dirty="0"/>
              <a:t> with already-running code and tweak it</a:t>
            </a:r>
          </a:p>
          <a:p>
            <a:r>
              <a:rPr lang="en-US" dirty="0"/>
              <a:t>Consider other approaches besides GANs:</a:t>
            </a:r>
          </a:p>
          <a:p>
            <a:pPr lvl="1"/>
            <a:r>
              <a:rPr lang="en-US" dirty="0"/>
              <a:t>VAEs like </a:t>
            </a:r>
            <a:r>
              <a:rPr lang="en-US" dirty="0">
                <a:hlinkClick r:id="rId2"/>
              </a:rPr>
              <a:t>https://github.com/openai/dall-e</a:t>
            </a:r>
            <a:r>
              <a:rPr lang="en-US" dirty="0"/>
              <a:t> or Taming Transformers</a:t>
            </a:r>
          </a:p>
          <a:p>
            <a:pPr lvl="2"/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lucidrains</a:t>
            </a:r>
            <a:r>
              <a:rPr lang="en-US" dirty="0"/>
              <a:t>/DALLE-</a:t>
            </a:r>
            <a:r>
              <a:rPr lang="en-US" dirty="0" err="1"/>
              <a:t>pytorch</a:t>
            </a:r>
            <a:endParaRPr lang="en-US" dirty="0"/>
          </a:p>
          <a:p>
            <a:pPr lvl="1"/>
            <a:r>
              <a:rPr lang="en-US" dirty="0"/>
              <a:t>CPPNs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32162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7100A-88A7-5446-A998-56ACA45466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Perspectives and Ethical Considerations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6C224F-345F-2E44-8B9C-BA5426659D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6527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DD697-EFDF-904B-AF62-531F93FF36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StyleGAN2’s Energy Cost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B2C259-6785-ED4B-A67E-04A68D86CB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2A9B3F-D2DC-0246-999C-DA37576046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0011" y="1613660"/>
            <a:ext cx="7531969" cy="181534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1A1EA9B-F4DF-804A-AA81-0C45EC8ABCC3}"/>
              </a:ext>
            </a:extLst>
          </p:cNvPr>
          <p:cNvSpPr/>
          <p:nvPr/>
        </p:nvSpPr>
        <p:spPr>
          <a:xfrm>
            <a:off x="0" y="6488668"/>
            <a:ext cx="33127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arxiv.org</a:t>
            </a:r>
            <a:r>
              <a:rPr lang="en-US" dirty="0"/>
              <a:t>/abs/1912.04958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CF8FC6-35F8-744A-9120-2437404840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3114" y="3915023"/>
            <a:ext cx="4905765" cy="226194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790C110-A09B-A34B-88C4-D6F5F3640A48}"/>
              </a:ext>
            </a:extLst>
          </p:cNvPr>
          <p:cNvSpPr/>
          <p:nvPr/>
        </p:nvSpPr>
        <p:spPr>
          <a:xfrm>
            <a:off x="5435902" y="6478320"/>
            <a:ext cx="68867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www.epa.gov</a:t>
            </a:r>
            <a:r>
              <a:rPr lang="en-US" dirty="0"/>
              <a:t>/energy/greenhouse-gas-equivalencies-calculator</a:t>
            </a:r>
          </a:p>
        </p:txBody>
      </p:sp>
    </p:spTree>
    <p:extLst>
      <p:ext uri="{BB962C8B-B14F-4D97-AF65-F5344CB8AC3E}">
        <p14:creationId xmlns:p14="http://schemas.microsoft.com/office/powerpoint/2010/main" val="20700884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582517-123C-474D-9EE6-176DDA546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07844A-CE2D-CA4A-99E7-BDB497D1BC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437" y="660400"/>
            <a:ext cx="7981863" cy="61769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09F5CAC-6D03-B340-8651-DE111FF70C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8115300" cy="660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8A57B60-3F41-2744-8262-AEB4BFCFAE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2872" y="4133589"/>
            <a:ext cx="4043696" cy="270377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1A4C487-1A75-F14A-8AC5-4CBF024133D1}"/>
              </a:ext>
            </a:extLst>
          </p:cNvPr>
          <p:cNvSpPr/>
          <p:nvPr/>
        </p:nvSpPr>
        <p:spPr>
          <a:xfrm>
            <a:off x="2697271" y="5914032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www.intersectsy.com</a:t>
            </a:r>
            <a:r>
              <a:rPr lang="en-US" dirty="0"/>
              <a:t>/</a:t>
            </a:r>
            <a:r>
              <a:rPr lang="en-US" dirty="0" err="1"/>
              <a:t>intersectsy</a:t>
            </a:r>
            <a:r>
              <a:rPr lang="en-US" dirty="0"/>
              <a:t>/2019/10/3/what-i-learned-about-bias-from-the-first-ai-generated-faces-on-wikimedia-commons</a:t>
            </a:r>
          </a:p>
        </p:txBody>
      </p:sp>
    </p:spTree>
    <p:extLst>
      <p:ext uri="{BB962C8B-B14F-4D97-AF65-F5344CB8AC3E}">
        <p14:creationId xmlns:p14="http://schemas.microsoft.com/office/powerpoint/2010/main" val="24801545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361CBE-B873-1348-90CD-0B99014BF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Adversarial </a:t>
            </a:r>
            <a:r>
              <a:rPr lang="en-US" i="1" dirty="0"/>
              <a:t>Examples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B65E0B-3AF1-A345-93F0-FCC59DDFD8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Generating an image to fool a classifier</a:t>
            </a:r>
          </a:p>
          <a:p>
            <a:endParaRPr lang="en-US" dirty="0"/>
          </a:p>
        </p:txBody>
      </p:sp>
      <p:pic>
        <p:nvPicPr>
          <p:cNvPr id="14338" name="Picture 2" descr="Adversarial Example">
            <a:extLst>
              <a:ext uri="{FF2B5EF4-FFF2-40B4-BE49-F238E27FC236}">
                <a16:creationId xmlns:a16="http://schemas.microsoft.com/office/drawing/2014/main" id="{9E553E23-86D7-FD43-AD35-EA69B7DE41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79600" y="2305844"/>
            <a:ext cx="8432800" cy="339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5C01DBD-FF0B-4847-A0E6-C4AFC1470452}"/>
              </a:ext>
            </a:extLst>
          </p:cNvPr>
          <p:cNvSpPr/>
          <p:nvPr/>
        </p:nvSpPr>
        <p:spPr>
          <a:xfrm>
            <a:off x="0" y="6477773"/>
            <a:ext cx="743628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www.tensorflow.org</a:t>
            </a:r>
            <a:r>
              <a:rPr lang="en-US" dirty="0"/>
              <a:t>/tutorials/generative/</a:t>
            </a:r>
            <a:r>
              <a:rPr lang="en-US" dirty="0" err="1"/>
              <a:t>adversarial_fgsm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48546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DABEB4-F6D9-5342-A688-C22943305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owns the image? Who owns the model?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773F5-67BA-3143-AA57-BC50401E0B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2020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DCF106-2922-0B42-94FF-BC0FCFB142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103A81-88B6-344E-9464-E5A12B20E5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0391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1DA285-012F-784B-BA11-0DB09C23E1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the difference?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5EB8B4-7098-6C45-9593-0AFBA51A6A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8" name="Picture 4" descr="Teaser image">
            <a:extLst>
              <a:ext uri="{FF2B5EF4-FFF2-40B4-BE49-F238E27FC236}">
                <a16:creationId xmlns:a16="http://schemas.microsoft.com/office/drawing/2014/main" id="{D5009C57-6423-D14E-8B03-10945F305C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331788"/>
            <a:ext cx="12192000" cy="6192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47162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549EE6-5582-1F44-9C46-4EA2C597E3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6ED01D4-85DD-A641-9E89-57BF3018B5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1642" y="26510"/>
            <a:ext cx="11908715" cy="6804980"/>
          </a:xfrm>
        </p:spPr>
      </p:pic>
    </p:spTree>
    <p:extLst>
      <p:ext uri="{BB962C8B-B14F-4D97-AF65-F5344CB8AC3E}">
        <p14:creationId xmlns:p14="http://schemas.microsoft.com/office/powerpoint/2010/main" val="37443052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13107A-2082-404B-85A4-C8A6EB565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was real?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EA3B6F-FCE8-5041-91B0-D86B89EDEE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First slide: FFHQ dataset (</a:t>
            </a:r>
            <a:r>
              <a:rPr lang="en-US" dirty="0">
                <a:hlinkClick r:id="rId2"/>
              </a:rPr>
              <a:t>https://github.com/NVlabs/ffhq-dataset</a:t>
            </a:r>
            <a:r>
              <a:rPr lang="en-US" dirty="0"/>
              <a:t>)</a:t>
            </a:r>
          </a:p>
          <a:p>
            <a:r>
              <a:rPr lang="en-US" dirty="0"/>
              <a:t>Second slide: mid-training snapshot of fine-tuning StyleGAN2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92985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372D47-2E9A-FD42-AFFB-38680363D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Today: Generation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C6FC8C-ABB0-2346-8B9B-0670568757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One approach: LMs.</a:t>
            </a:r>
          </a:p>
          <a:p>
            <a:r>
              <a:rPr lang="en-US" dirty="0"/>
              <a:t>Today: alternatives</a:t>
            </a:r>
          </a:p>
          <a:p>
            <a:endParaRPr lang="en-US" dirty="0"/>
          </a:p>
          <a:p>
            <a:r>
              <a:rPr lang="en-US" dirty="0"/>
              <a:t>Applications examples: </a:t>
            </a:r>
            <a:r>
              <a:rPr lang="en-US" dirty="0">
                <a:hlinkClick r:id="rId2"/>
              </a:rPr>
              <a:t>HAI-GEN workshop</a:t>
            </a:r>
            <a:endParaRPr lang="en-US" dirty="0"/>
          </a:p>
          <a:p>
            <a:pPr lvl="1"/>
            <a:r>
              <a:rPr lang="en-US" dirty="0"/>
              <a:t>Platform game level generation</a:t>
            </a:r>
          </a:p>
          <a:p>
            <a:pPr lvl="1"/>
            <a:r>
              <a:rPr lang="en-US" dirty="0"/>
              <a:t>3D animal shapes</a:t>
            </a:r>
          </a:p>
          <a:p>
            <a:pPr lvl="1"/>
            <a:r>
              <a:rPr lang="en-US" dirty="0"/>
              <a:t>Controlling an instrument with your voice </a:t>
            </a:r>
            <a:r>
              <a:rPr lang="en-US" dirty="0">
                <a:hlinkClick r:id="rId3"/>
              </a:rPr>
              <a:t>g.co/tonetransfer</a:t>
            </a:r>
            <a:endParaRPr lang="en-US" dirty="0"/>
          </a:p>
          <a:p>
            <a:pPr lvl="1"/>
            <a:r>
              <a:rPr lang="en-US" dirty="0"/>
              <a:t>Generating documentation for </a:t>
            </a:r>
            <a:r>
              <a:rPr lang="en-US" dirty="0" err="1"/>
              <a:t>Jupyter</a:t>
            </a:r>
            <a:r>
              <a:rPr lang="en-US" dirty="0"/>
              <a:t> notebooks</a:t>
            </a:r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A3A176-8B53-644B-A371-2B323C3C1D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732427"/>
            <a:ext cx="11337598" cy="1125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8561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E98D5E-4DF0-E549-A204-D35CE3FD1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2F9E72-68FA-664B-BB65-67362D7B93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F3E371-D653-024E-82FF-0C9394EA9E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5996" y="0"/>
            <a:ext cx="8360007" cy="602858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E2AAE0D-C8C4-6743-9D0B-C19FD858660E}"/>
              </a:ext>
            </a:extLst>
          </p:cNvPr>
          <p:cNvSpPr/>
          <p:nvPr/>
        </p:nvSpPr>
        <p:spPr>
          <a:xfrm>
            <a:off x="4553140" y="6492875"/>
            <a:ext cx="30857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thisxdoesnotexist.com</a:t>
            </a:r>
            <a:r>
              <a:rPr lang="en-US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24283331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C3629D-FDDD-A842-AE8D-61C701D197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might an AI </a:t>
            </a:r>
            <a:r>
              <a:rPr lang="en-US" i="1" dirty="0"/>
              <a:t>generate</a:t>
            </a:r>
            <a:r>
              <a:rPr lang="en-US" dirty="0"/>
              <a:t> an image?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82349D-B253-A946-AD25-4884D0B29C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19888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E8E4F-EB2F-0B4F-8C6E-912B847024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Goal: </a:t>
            </a:r>
            <a:r>
              <a:rPr lang="en-US" b="1" dirty="0"/>
              <a:t>Why</a:t>
            </a:r>
            <a:r>
              <a:rPr lang="en-US" dirty="0"/>
              <a:t> can generative models work?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7909F5-B7E8-2541-BCA3-CD010DCF96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details on </a:t>
            </a:r>
            <a:r>
              <a:rPr lang="en-US" i="1" dirty="0"/>
              <a:t>how</a:t>
            </a:r>
            <a:r>
              <a:rPr lang="en-US" dirty="0"/>
              <a:t>, see the readings for this week</a:t>
            </a:r>
          </a:p>
          <a:p>
            <a:r>
              <a:rPr lang="en-US" dirty="0"/>
              <a:t>What about the world makes this work?</a:t>
            </a:r>
          </a:p>
        </p:txBody>
      </p:sp>
    </p:spTree>
    <p:extLst>
      <p:ext uri="{BB962C8B-B14F-4D97-AF65-F5344CB8AC3E}">
        <p14:creationId xmlns:p14="http://schemas.microsoft.com/office/powerpoint/2010/main" val="29217093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5748</TotalTime>
  <Words>677</Words>
  <Application>Microsoft Macintosh PowerPoint</Application>
  <PresentationFormat>Widescreen</PresentationFormat>
  <Paragraphs>98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3" baseType="lpstr">
      <vt:lpstr>Arial</vt:lpstr>
      <vt:lpstr>Calibri</vt:lpstr>
      <vt:lpstr>Calibri Light</vt:lpstr>
      <vt:lpstr>Office Theme</vt:lpstr>
      <vt:lpstr>Generative Models</vt:lpstr>
      <vt:lpstr>Links to have open</vt:lpstr>
      <vt:lpstr>What’s the difference?</vt:lpstr>
      <vt:lpstr>PowerPoint Presentation</vt:lpstr>
      <vt:lpstr>Which was real?</vt:lpstr>
      <vt:lpstr>Today: Generation</vt:lpstr>
      <vt:lpstr>PowerPoint Presentation</vt:lpstr>
      <vt:lpstr>How might an AI generate an image?</vt:lpstr>
      <vt:lpstr>Goal: Why can generative models work?</vt:lpstr>
      <vt:lpstr>Main Ideas Today</vt:lpstr>
      <vt:lpstr>Real things occupy a tiny portion of the space of all possible things.</vt:lpstr>
      <vt:lpstr>Generator Network</vt:lpstr>
      <vt:lpstr>How to compose functions to model distributions?</vt:lpstr>
      <vt:lpstr>Ways of modeling distributions</vt:lpstr>
      <vt:lpstr>Generative Adversarial Network</vt:lpstr>
      <vt:lpstr>Autoencoder</vt:lpstr>
      <vt:lpstr>Swapping Autoencoder</vt:lpstr>
      <vt:lpstr>U-Net</vt:lpstr>
      <vt:lpstr>CycleGAN (image &lt;-&gt; image)</vt:lpstr>
      <vt:lpstr>You don’t need all this for a simple deepfake</vt:lpstr>
      <vt:lpstr>Many other creative approaches</vt:lpstr>
      <vt:lpstr>Applications</vt:lpstr>
      <vt:lpstr>Practical tips</vt:lpstr>
      <vt:lpstr>Perspectives and Ethical Considerations</vt:lpstr>
      <vt:lpstr>StyleGAN2’s Energy Cost</vt:lpstr>
      <vt:lpstr>PowerPoint Presentation</vt:lpstr>
      <vt:lpstr>Adversarial Examples</vt:lpstr>
      <vt:lpstr>Who owns the image? Who owns the model?</vt:lpstr>
      <vt:lpstr>Other 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Generative Models</dc:title>
  <dc:creator>Kenneth Arnold</dc:creator>
  <cp:lastModifiedBy>Kenneth Arnold</cp:lastModifiedBy>
  <cp:revision>8</cp:revision>
  <dcterms:created xsi:type="dcterms:W3CDTF">2021-04-15T19:56:38Z</dcterms:created>
  <dcterms:modified xsi:type="dcterms:W3CDTF">2022-03-30T15:20:11Z</dcterms:modified>
</cp:coreProperties>
</file>